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2" roundtripDataSignature="AMtx7mhZagGrQNjcEU/Cp5fncAJOJiv2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" name="Google Shape;10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58f8af6a3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058f8af6a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58f8af6a3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058f8af6a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3a015cc04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3a015cc0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58f8af6a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058f8af6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3a015cc04_0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03a015cc0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03a015cc04_0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03a015cc0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f628b75c0c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f628b75c0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fa14405a56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fa14405a5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f88633da73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f88633da7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f88633da73_0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f88633da7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" name="Google Shape;11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fa14405a56_0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fa14405a5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a14405a56_0_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fa14405a56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fa14405a56_0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fa14405a56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a14405a56_0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fa14405a56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fa14405a56_0_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fa14405a56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fa14405a56_0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fa14405a5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5" name="Google Shape;29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a14405a56_0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fa14405a56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628b75c0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f628b75c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58f8af6a3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58f8af6a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58f8af6a3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58f8af6a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f88633da73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f88633da7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3a015cc04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03a015cc0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3a015cc04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03a015cc0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6.png"/><Relationship Id="rId4" Type="http://schemas.openxmlformats.org/officeDocument/2006/relationships/image" Target="../media/image11.jpg"/><Relationship Id="rId5" Type="http://schemas.openxmlformats.org/officeDocument/2006/relationships/image" Target="../media/image10.jpg"/><Relationship Id="rId6" Type="http://schemas.openxmlformats.org/officeDocument/2006/relationships/image" Target="../media/image4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7.jpg"/><Relationship Id="rId5" Type="http://schemas.openxmlformats.org/officeDocument/2006/relationships/image" Target="../media/image18.jpg"/><Relationship Id="rId6" Type="http://schemas.openxmlformats.org/officeDocument/2006/relationships/image" Target="../media/image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2.jpg"/><Relationship Id="rId4" Type="http://schemas.openxmlformats.org/officeDocument/2006/relationships/image" Target="../media/image17.jpg"/><Relationship Id="rId5" Type="http://schemas.openxmlformats.org/officeDocument/2006/relationships/image" Target="../media/image1.png"/><Relationship Id="rId6" Type="http://schemas.openxmlformats.org/officeDocument/2006/relationships/image" Target="../media/image1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ajd tytułowy">
  <p:cSld name="Slajd tytułow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/>
          <p:nvPr/>
        </p:nvSpPr>
        <p:spPr>
          <a:xfrm>
            <a:off x="0" y="0"/>
            <a:ext cx="12192000" cy="5100199"/>
          </a:xfrm>
          <a:prstGeom prst="rect">
            <a:avLst/>
          </a:prstGeom>
          <a:solidFill>
            <a:srgbClr val="0D122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7"/>
          <p:cNvSpPr txBox="1"/>
          <p:nvPr/>
        </p:nvSpPr>
        <p:spPr>
          <a:xfrm>
            <a:off x="5285580" y="229239"/>
            <a:ext cx="1620837" cy="7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842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1" i="0" lang="pl-PL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AI </a:t>
            </a:r>
            <a:r>
              <a:rPr b="0" i="0" lang="pl-PL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4;p7"/>
          <p:cNvPicPr preferRelativeResize="0"/>
          <p:nvPr/>
        </p:nvPicPr>
        <p:blipFill rotWithShape="1">
          <a:blip r:embed="rId2">
            <a:alphaModFix/>
          </a:blip>
          <a:srcRect b="41131" l="5148" r="5594" t="32243"/>
          <a:stretch/>
        </p:blipFill>
        <p:spPr>
          <a:xfrm>
            <a:off x="354965" y="211139"/>
            <a:ext cx="2376488" cy="503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68866" y="223840"/>
            <a:ext cx="490537" cy="490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37856" y="5106261"/>
            <a:ext cx="2638425" cy="87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37934" y="5148556"/>
            <a:ext cx="2719387" cy="88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77578" y="5063534"/>
            <a:ext cx="1698625" cy="95091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7"/>
          <p:cNvSpPr/>
          <p:nvPr/>
        </p:nvSpPr>
        <p:spPr>
          <a:xfrm>
            <a:off x="0" y="4997245"/>
            <a:ext cx="9150351" cy="116898"/>
          </a:xfrm>
          <a:prstGeom prst="rect">
            <a:avLst/>
          </a:prstGeom>
          <a:solidFill>
            <a:srgbClr val="ED23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7"/>
          <p:cNvSpPr txBox="1"/>
          <p:nvPr/>
        </p:nvSpPr>
        <p:spPr>
          <a:xfrm>
            <a:off x="1173162" y="5880859"/>
            <a:ext cx="9845675" cy="982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752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0" i="0" lang="pl-PL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Projekt współfinansowany ze środków Unii Europejskiej w ramach Europejskiego Funduszu Rozwoju Regionalnego </a:t>
            </a:r>
            <a:br>
              <a:rPr b="0" i="0" lang="pl-PL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pl-PL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Program Operacyjny Polska Cyfrowa na lata 2014-2020.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0" i="0" lang="pl-PL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Oś priorytetowa nr 3 „Cyfrowe kompetencje społeczeństwa”, działanie nr 3.2 „Innowacyjne rozwiązania na rzecz aktywizacji cyfrowej”.</a:t>
            </a:r>
            <a:br>
              <a:rPr b="0" i="0" lang="pl-PL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pl-PL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Tytuł projektu:  „Akademia Innowacyjnych Zastosowań Technologii Cyfrowych (AI Tech)”.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awartość z podpisem" type="objTx">
  <p:cSld name="OBJECT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9" name="Google Shape;79;p1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0" name="Google Shape;80;p16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raz z podpisem" type="picTx">
  <p:cSld name="PICTURE_WITH_CAPTIO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7"/>
          <p:cNvSpPr/>
          <p:nvPr>
            <p:ph idx="2" type="pic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7" name="Google Shape;87;p17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i tekst pionowy" type="vertTx">
  <p:cSld name="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8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pionowy i tekst" type="vertTitleAndTx">
  <p:cSld name="VERTICAL_TITLE_AND_VERTICAL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 rot="5400000">
            <a:off x="7133432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 rot="5400000">
            <a:off x="1799432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9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9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awartość_1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/>
          <p:nvPr>
            <p:ph type="title"/>
          </p:nvPr>
        </p:nvSpPr>
        <p:spPr>
          <a:xfrm>
            <a:off x="838200" y="365128"/>
            <a:ext cx="10515600" cy="888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8"/>
          <p:cNvSpPr txBox="1"/>
          <p:nvPr>
            <p:ph idx="1" type="body"/>
          </p:nvPr>
        </p:nvSpPr>
        <p:spPr>
          <a:xfrm>
            <a:off x="849630" y="1520040"/>
            <a:ext cx="10515600" cy="46569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4" name="Google Shape;24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93424" y="6297611"/>
            <a:ext cx="490769" cy="49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686" y="6198393"/>
            <a:ext cx="970421" cy="68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5815" y="6265861"/>
            <a:ext cx="1680369" cy="554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48413" y="6249987"/>
            <a:ext cx="1732781" cy="560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06336" y="6240461"/>
            <a:ext cx="1081599" cy="604838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8"/>
          <p:cNvSpPr/>
          <p:nvPr/>
        </p:nvSpPr>
        <p:spPr>
          <a:xfrm>
            <a:off x="0" y="1328215"/>
            <a:ext cx="9150351" cy="116898"/>
          </a:xfrm>
          <a:prstGeom prst="rect">
            <a:avLst/>
          </a:prstGeom>
          <a:solidFill>
            <a:srgbClr val="ED23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oniec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1"/>
          <p:cNvSpPr txBox="1"/>
          <p:nvPr>
            <p:ph type="title"/>
          </p:nvPr>
        </p:nvSpPr>
        <p:spPr>
          <a:xfrm>
            <a:off x="831851" y="731520"/>
            <a:ext cx="10515600" cy="250507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1" type="body"/>
          </p:nvPr>
        </p:nvSpPr>
        <p:spPr>
          <a:xfrm>
            <a:off x="831851" y="33321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33" name="Google Shape;33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37856" y="5106261"/>
            <a:ext cx="2638425" cy="87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7934" y="5148556"/>
            <a:ext cx="2719387" cy="88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7578" y="5063534"/>
            <a:ext cx="1698625" cy="950912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1"/>
          <p:cNvSpPr txBox="1"/>
          <p:nvPr/>
        </p:nvSpPr>
        <p:spPr>
          <a:xfrm>
            <a:off x="1173162" y="5880859"/>
            <a:ext cx="9845675" cy="982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752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0" i="0" lang="pl-PL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Projekt współfinansowany ze środków Unii Europejskiej w ramach Europejskiego Funduszu Rozwoju Regionalnego </a:t>
            </a:r>
            <a:br>
              <a:rPr b="0" i="0" lang="pl-PL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pl-PL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Program Operacyjny Polska Cyfrowa na lata 2014-2020.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0" i="0" lang="pl-PL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Oś priorytetowa nr 3 „Cyfrowe kompetencje społeczeństwa”, działanie nr 3.2 „Innowacyjne rozwiązania na rzecz aktywizacji cyfrowej”.</a:t>
            </a:r>
            <a:br>
              <a:rPr b="0" i="0" lang="pl-PL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pl-PL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Tytuł projektu:  „Akademia Innowacyjnych Zastosowań Technologii Cyfrowych (AI Tech)”.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1"/>
          <p:cNvSpPr/>
          <p:nvPr/>
        </p:nvSpPr>
        <p:spPr>
          <a:xfrm>
            <a:off x="0" y="4997245"/>
            <a:ext cx="9150351" cy="116898"/>
          </a:xfrm>
          <a:prstGeom prst="rect">
            <a:avLst/>
          </a:prstGeom>
          <a:solidFill>
            <a:srgbClr val="ED23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Google Shape;38;p11"/>
          <p:cNvPicPr preferRelativeResize="0"/>
          <p:nvPr/>
        </p:nvPicPr>
        <p:blipFill rotWithShape="1">
          <a:blip r:embed="rId5">
            <a:alphaModFix/>
          </a:blip>
          <a:srcRect b="40759" l="0" r="0" t="28947"/>
          <a:stretch/>
        </p:blipFill>
        <p:spPr>
          <a:xfrm>
            <a:off x="217169" y="137160"/>
            <a:ext cx="2663191" cy="59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268866" y="223840"/>
            <a:ext cx="490537" cy="490537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1"/>
          <p:cNvSpPr txBox="1"/>
          <p:nvPr/>
        </p:nvSpPr>
        <p:spPr>
          <a:xfrm>
            <a:off x="5285580" y="229239"/>
            <a:ext cx="1620837" cy="7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842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None/>
            </a:pPr>
            <a:r>
              <a:rPr b="1" i="0" lang="pl-PL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AI </a:t>
            </a:r>
            <a:r>
              <a:rPr b="0" i="0" lang="pl-PL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TECH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awartość_2">
  <p:cSld name="zawartość_2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title"/>
          </p:nvPr>
        </p:nvSpPr>
        <p:spPr>
          <a:xfrm>
            <a:off x="838200" y="365128"/>
            <a:ext cx="10515600" cy="888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849630" y="1520040"/>
            <a:ext cx="10515600" cy="46569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44" name="Google Shape;44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93424" y="6297611"/>
            <a:ext cx="490769" cy="49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686" y="6198393"/>
            <a:ext cx="970421" cy="68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awartość_3">
  <p:cSld name="zawartość_3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type="title"/>
          </p:nvPr>
        </p:nvSpPr>
        <p:spPr>
          <a:xfrm>
            <a:off x="1051560" y="365128"/>
            <a:ext cx="10241864" cy="888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" type="body"/>
          </p:nvPr>
        </p:nvSpPr>
        <p:spPr>
          <a:xfrm>
            <a:off x="849630" y="1520040"/>
            <a:ext cx="10515600" cy="46569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49" name="Google Shape;4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93424" y="308291"/>
            <a:ext cx="490769" cy="49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686" y="209073"/>
            <a:ext cx="970421" cy="68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wa elementy zawartości" type="twoObj">
  <p:cSld name="TWO_OBJEC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1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12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ównanie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13"/>
          <p:cNvSpPr txBox="1"/>
          <p:nvPr>
            <p:ph idx="2" type="body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3" type="body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3" name="Google Shape;63;p13"/>
          <p:cNvSpPr txBox="1"/>
          <p:nvPr>
            <p:ph idx="4" type="body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lko tytuł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4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4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sty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6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6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6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"/>
          <p:cNvSpPr txBox="1"/>
          <p:nvPr/>
        </p:nvSpPr>
        <p:spPr>
          <a:xfrm>
            <a:off x="1660050" y="3288349"/>
            <a:ext cx="9069387" cy="9413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76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l-PL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“W 06 -</a:t>
            </a:r>
            <a:r>
              <a:rPr lang="pl-PL" sz="2000">
                <a:solidFill>
                  <a:srgbClr val="FFFFFF"/>
                </a:solidFill>
              </a:rPr>
              <a:t> AI w praktyce</a:t>
            </a:r>
            <a:r>
              <a:rPr b="0" i="0" lang="pl-PL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l-PL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Sebastian Cygert</a:t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l-PL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Katedra Systemów Multimedialnych, </a:t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l-PL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WETI</a:t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"/>
          <p:cNvSpPr txBox="1"/>
          <p:nvPr/>
        </p:nvSpPr>
        <p:spPr>
          <a:xfrm>
            <a:off x="1561313" y="1964124"/>
            <a:ext cx="90693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8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l-PL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Przetwarzanie Multimediów w</a:t>
            </a:r>
            <a:endParaRPr b="0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l-PL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Systemach Decyzjnych</a:t>
            </a:r>
            <a:endParaRPr b="0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58f8af6a3_0_16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Roboty w kontrolowanym środowisku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" name="Google Shape;176;g1058f8af6a3_0_16"/>
          <p:cNvSpPr txBox="1"/>
          <p:nvPr>
            <p:ph idx="1" type="body"/>
          </p:nvPr>
        </p:nvSpPr>
        <p:spPr>
          <a:xfrm>
            <a:off x="6096003" y="1520050"/>
            <a:ext cx="5269200" cy="46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l-PL" sz="2400"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b="1" lang="pl-PL" sz="2400">
                <a:latin typeface="Times New Roman"/>
                <a:ea typeface="Times New Roman"/>
                <a:cs typeface="Times New Roman"/>
                <a:sym typeface="Times New Roman"/>
              </a:rPr>
              <a:t> pełna kontrola </a:t>
            </a:r>
            <a:r>
              <a:rPr lang="pl-PL" sz="2400">
                <a:latin typeface="Times New Roman"/>
                <a:ea typeface="Times New Roman"/>
                <a:cs typeface="Times New Roman"/>
                <a:sym typeface="Times New Roman"/>
              </a:rPr>
              <a:t>nad środowiskiem,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l-PL" sz="2400">
                <a:latin typeface="Times New Roman"/>
                <a:ea typeface="Times New Roman"/>
                <a:cs typeface="Times New Roman"/>
                <a:sym typeface="Times New Roman"/>
              </a:rPr>
              <a:t>+ możliwość zgromadzenia odpowiedniej liczby danych,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7" name="Google Shape;177;g1058f8af6a3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125" y="2929612"/>
            <a:ext cx="4722449" cy="277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1058f8af6a3_0_16"/>
          <p:cNvSpPr txBox="1"/>
          <p:nvPr/>
        </p:nvSpPr>
        <p:spPr>
          <a:xfrm>
            <a:off x="293075" y="5889375"/>
            <a:ext cx="1023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Calibri"/>
                <a:ea typeface="Calibri"/>
                <a:cs typeface="Calibri"/>
                <a:sym typeface="Calibri"/>
              </a:rPr>
              <a:t>Źródło: https://www.greyorange.com/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1058f8af6a3_0_16"/>
          <p:cNvSpPr txBox="1"/>
          <p:nvPr>
            <p:ph idx="1" type="body"/>
          </p:nvPr>
        </p:nvSpPr>
        <p:spPr>
          <a:xfrm>
            <a:off x="191974" y="1520050"/>
            <a:ext cx="5791200" cy="12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pl-PL" sz="2400">
                <a:latin typeface="Times New Roman"/>
                <a:ea typeface="Times New Roman"/>
                <a:cs typeface="Times New Roman"/>
                <a:sym typeface="Times New Roman"/>
              </a:rPr>
              <a:t>roboty przemysłowe działające w fabrykach,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pl-PL" sz="2400">
                <a:latin typeface="Times New Roman"/>
                <a:ea typeface="Times New Roman"/>
                <a:cs typeface="Times New Roman"/>
                <a:sym typeface="Times New Roman"/>
              </a:rPr>
              <a:t>np. przewożenie paczek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058f8af6a3_0_8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Roboty w świecie rzeczywistym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g1058f8af6a3_0_8"/>
          <p:cNvSpPr txBox="1"/>
          <p:nvPr>
            <p:ph idx="1" type="body"/>
          </p:nvPr>
        </p:nvSpPr>
        <p:spPr>
          <a:xfrm>
            <a:off x="5970350" y="1520050"/>
            <a:ext cx="5394600" cy="46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6" name="Google Shape;186;g1058f8af6a3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50" y="2960153"/>
            <a:ext cx="5791202" cy="279518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1058f8af6a3_0_8"/>
          <p:cNvSpPr txBox="1"/>
          <p:nvPr/>
        </p:nvSpPr>
        <p:spPr>
          <a:xfrm>
            <a:off x="369275" y="5889375"/>
            <a:ext cx="1023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Calibri"/>
                <a:ea typeface="Calibri"/>
                <a:cs typeface="Calibri"/>
                <a:sym typeface="Calibri"/>
              </a:rPr>
              <a:t>Źródło: www.amazon.com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g1058f8af6a3_0_8"/>
          <p:cNvSpPr txBox="1"/>
          <p:nvPr>
            <p:ph idx="1" type="body"/>
          </p:nvPr>
        </p:nvSpPr>
        <p:spPr>
          <a:xfrm>
            <a:off x="278175" y="1520050"/>
            <a:ext cx="5791200" cy="130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pl-PL" sz="2400">
                <a:latin typeface="Times New Roman"/>
                <a:ea typeface="Times New Roman"/>
                <a:cs typeface="Times New Roman"/>
                <a:sym typeface="Times New Roman"/>
              </a:rPr>
              <a:t>roboty działające w świecie rzeczywistym,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pl-PL" sz="2400">
                <a:latin typeface="Times New Roman"/>
                <a:ea typeface="Times New Roman"/>
                <a:cs typeface="Times New Roman"/>
                <a:sym typeface="Times New Roman"/>
              </a:rPr>
              <a:t>np. dostarczanie paczek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3a015cc04_0_57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Roboty w świecie rzeczywistym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" name="Google Shape;194;g103a015cc04_0_57"/>
          <p:cNvSpPr txBox="1"/>
          <p:nvPr>
            <p:ph idx="1" type="body"/>
          </p:nvPr>
        </p:nvSpPr>
        <p:spPr>
          <a:xfrm>
            <a:off x="5970350" y="1520050"/>
            <a:ext cx="5394600" cy="46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− </a:t>
            </a:r>
            <a:r>
              <a:rPr lang="pl-PL" sz="2400">
                <a:latin typeface="Times New Roman"/>
                <a:ea typeface="Times New Roman"/>
                <a:cs typeface="Times New Roman"/>
                <a:sym typeface="Times New Roman"/>
              </a:rPr>
              <a:t>warunki testowe mogą różnić się od treningowych,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− </a:t>
            </a:r>
            <a:r>
              <a:rPr lang="pl-PL" sz="2400">
                <a:latin typeface="Times New Roman"/>
                <a:ea typeface="Times New Roman"/>
                <a:cs typeface="Times New Roman"/>
                <a:sym typeface="Times New Roman"/>
              </a:rPr>
              <a:t>zróżnicowane</a:t>
            </a:r>
            <a:r>
              <a:rPr lang="pl-PL" sz="2400">
                <a:latin typeface="Times New Roman"/>
                <a:ea typeface="Times New Roman"/>
                <a:cs typeface="Times New Roman"/>
                <a:sym typeface="Times New Roman"/>
              </a:rPr>
              <a:t> środowisko,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− </a:t>
            </a:r>
            <a:r>
              <a:rPr lang="pl-PL" sz="2400">
                <a:latin typeface="Times New Roman"/>
                <a:ea typeface="Times New Roman"/>
                <a:cs typeface="Times New Roman"/>
                <a:sym typeface="Times New Roman"/>
              </a:rPr>
              <a:t>błędy mogą być kosztowne,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l-PL" sz="2400">
                <a:latin typeface="Times New Roman"/>
                <a:ea typeface="Times New Roman"/>
                <a:cs typeface="Times New Roman"/>
                <a:sym typeface="Times New Roman"/>
              </a:rPr>
              <a:t> ~ umiarkowany koszt gromadzenia danych,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5" name="Google Shape;195;g103a015cc04_0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50" y="2960153"/>
            <a:ext cx="5791202" cy="2795187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103a015cc04_0_57"/>
          <p:cNvSpPr txBox="1"/>
          <p:nvPr/>
        </p:nvSpPr>
        <p:spPr>
          <a:xfrm>
            <a:off x="369275" y="5889375"/>
            <a:ext cx="1023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Calibri"/>
                <a:ea typeface="Calibri"/>
                <a:cs typeface="Calibri"/>
                <a:sym typeface="Calibri"/>
              </a:rPr>
              <a:t>Źródło: www.amazon.com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103a015cc04_0_57"/>
          <p:cNvSpPr txBox="1"/>
          <p:nvPr>
            <p:ph idx="1" type="body"/>
          </p:nvPr>
        </p:nvSpPr>
        <p:spPr>
          <a:xfrm>
            <a:off x="278175" y="1520050"/>
            <a:ext cx="5791200" cy="130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pl-PL" sz="2400">
                <a:latin typeface="Times New Roman"/>
                <a:ea typeface="Times New Roman"/>
                <a:cs typeface="Times New Roman"/>
                <a:sym typeface="Times New Roman"/>
              </a:rPr>
              <a:t>roboty działające w świecie rzeczywistym,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pl-PL" sz="2400">
                <a:latin typeface="Times New Roman"/>
                <a:ea typeface="Times New Roman"/>
                <a:cs typeface="Times New Roman"/>
                <a:sym typeface="Times New Roman"/>
              </a:rPr>
              <a:t>np. dostarczanie paczek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58f8af6a3_0_0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Roboty w świecie rzeczywistym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3" name="Google Shape;203;g1058f8af6a3_0_0"/>
          <p:cNvSpPr txBox="1"/>
          <p:nvPr>
            <p:ph idx="1" type="body"/>
          </p:nvPr>
        </p:nvSpPr>
        <p:spPr>
          <a:xfrm>
            <a:off x="5970350" y="1520050"/>
            <a:ext cx="5394600" cy="46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− </a:t>
            </a:r>
            <a:r>
              <a:rPr lang="pl-PL" sz="2400">
                <a:latin typeface="Times New Roman"/>
                <a:ea typeface="Times New Roman"/>
                <a:cs typeface="Times New Roman"/>
                <a:sym typeface="Times New Roman"/>
              </a:rPr>
              <a:t>warunki testowe mogą różnić się od treningowych,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− </a:t>
            </a:r>
            <a:r>
              <a:rPr lang="pl-PL" sz="2400">
                <a:latin typeface="Times New Roman"/>
                <a:ea typeface="Times New Roman"/>
                <a:cs typeface="Times New Roman"/>
                <a:sym typeface="Times New Roman"/>
              </a:rPr>
              <a:t>zróżnicowane środowisko,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− </a:t>
            </a:r>
            <a:r>
              <a:rPr lang="pl-PL" sz="2400">
                <a:latin typeface="Times New Roman"/>
                <a:ea typeface="Times New Roman"/>
                <a:cs typeface="Times New Roman"/>
                <a:sym typeface="Times New Roman"/>
              </a:rPr>
              <a:t>błędy mogą być kosztowne,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l-PL" sz="2400">
                <a:latin typeface="Times New Roman"/>
                <a:ea typeface="Times New Roman"/>
                <a:cs typeface="Times New Roman"/>
                <a:sym typeface="Times New Roman"/>
              </a:rPr>
              <a:t> ~ umiarkowany koszt gromadzenia danych,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pl-PL" sz="2400">
                <a:latin typeface="Times New Roman"/>
                <a:ea typeface="Times New Roman"/>
                <a:cs typeface="Times New Roman"/>
                <a:sym typeface="Times New Roman"/>
              </a:rPr>
              <a:t>Jak ułatwić wdrożenie?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pl-PL" sz="2400">
                <a:latin typeface="Times New Roman"/>
                <a:ea typeface="Times New Roman"/>
                <a:cs typeface="Times New Roman"/>
                <a:sym typeface="Times New Roman"/>
              </a:rPr>
              <a:t>częściowa asysta człowieka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4" name="Google Shape;204;g1058f8af6a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50" y="2960153"/>
            <a:ext cx="5791202" cy="2795187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1058f8af6a3_0_0"/>
          <p:cNvSpPr txBox="1"/>
          <p:nvPr/>
        </p:nvSpPr>
        <p:spPr>
          <a:xfrm>
            <a:off x="369275" y="5889375"/>
            <a:ext cx="1023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Calibri"/>
                <a:ea typeface="Calibri"/>
                <a:cs typeface="Calibri"/>
                <a:sym typeface="Calibri"/>
              </a:rPr>
              <a:t>Źródło: www.amazon.com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1058f8af6a3_0_0"/>
          <p:cNvSpPr txBox="1"/>
          <p:nvPr>
            <p:ph idx="1" type="body"/>
          </p:nvPr>
        </p:nvSpPr>
        <p:spPr>
          <a:xfrm>
            <a:off x="278175" y="1520050"/>
            <a:ext cx="5791200" cy="130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pl-PL" sz="2400">
                <a:latin typeface="Times New Roman"/>
                <a:ea typeface="Times New Roman"/>
                <a:cs typeface="Times New Roman"/>
                <a:sym typeface="Times New Roman"/>
              </a:rPr>
              <a:t>roboty działające w świecie rzeczywistym,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pl-PL" sz="2400">
                <a:latin typeface="Times New Roman"/>
                <a:ea typeface="Times New Roman"/>
                <a:cs typeface="Times New Roman"/>
                <a:sym typeface="Times New Roman"/>
              </a:rPr>
              <a:t>np. dostarczanie paczek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03a015cc04_0_65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Medycyna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2" name="Google Shape;212;g103a015cc04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50" y="2943178"/>
            <a:ext cx="5711002" cy="2739358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103a015cc04_0_65"/>
          <p:cNvSpPr txBox="1"/>
          <p:nvPr/>
        </p:nvSpPr>
        <p:spPr>
          <a:xfrm>
            <a:off x="549725" y="5819950"/>
            <a:ext cx="1023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Calibri"/>
                <a:ea typeface="Calibri"/>
                <a:cs typeface="Calibri"/>
                <a:sym typeface="Calibri"/>
              </a:rPr>
              <a:t>Źródło: Zech, J. R. et al., Variable generalization performance of a deep learning model to detect pneumonia in chest radiographs: A cross-sectional study. PLoS Medicine, 2018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g103a015cc04_0_65"/>
          <p:cNvSpPr txBox="1"/>
          <p:nvPr>
            <p:ph idx="1" type="body"/>
          </p:nvPr>
        </p:nvSpPr>
        <p:spPr>
          <a:xfrm>
            <a:off x="138825" y="1582875"/>
            <a:ext cx="6015900" cy="190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pl-PL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np. wykrywanie zmian chorobowych na obrazach z tomografii komputerowej / rezonansu,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03a015cc04_0_73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Medycyna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0" name="Google Shape;220;g103a015cc04_0_73"/>
          <p:cNvSpPr txBox="1"/>
          <p:nvPr>
            <p:ph idx="1" type="body"/>
          </p:nvPr>
        </p:nvSpPr>
        <p:spPr>
          <a:xfrm>
            <a:off x="5872325" y="1520050"/>
            <a:ext cx="5416500" cy="46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− 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trudno dostępne dane,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− kosztowne adnotacje,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− warunki testowe mogą znacznie odbiegać od treningowych,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~ koszty błędów zależne od formy wdrożenia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1" name="Google Shape;221;g103a015cc04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50" y="2943178"/>
            <a:ext cx="5711002" cy="2739358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103a015cc04_0_73"/>
          <p:cNvSpPr txBox="1"/>
          <p:nvPr/>
        </p:nvSpPr>
        <p:spPr>
          <a:xfrm>
            <a:off x="549725" y="5819950"/>
            <a:ext cx="1023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Calibri"/>
                <a:ea typeface="Calibri"/>
                <a:cs typeface="Calibri"/>
                <a:sym typeface="Calibri"/>
              </a:rPr>
              <a:t>Źródło: Zech, J. R. et al., Variable generalization performance of a deep learning model to detect pneumonia in chest radiographs: A cross-sectional study. PLoS Medicine, 2018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103a015cc04_0_73"/>
          <p:cNvSpPr txBox="1"/>
          <p:nvPr>
            <p:ph idx="1" type="body"/>
          </p:nvPr>
        </p:nvSpPr>
        <p:spPr>
          <a:xfrm>
            <a:off x="138825" y="1582875"/>
            <a:ext cx="6015900" cy="190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●"/>
            </a:pPr>
            <a:r>
              <a:rPr lang="pl-PL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np. wykrywanie zmian chorobowych na obrazach z tomografii komputerowej / rezonansu,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f628b75c0c_0_5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Czynniki wpływające na wdrożenia metod AI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9" name="Google Shape;229;gf628b75c0c_0_5"/>
          <p:cNvSpPr txBox="1"/>
          <p:nvPr>
            <p:ph idx="1" type="body"/>
          </p:nvPr>
        </p:nvSpPr>
        <p:spPr>
          <a:xfrm>
            <a:off x="849625" y="1520050"/>
            <a:ext cx="5246400" cy="46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+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pełna kontrola nad warunkami w czasie wdrożenia,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+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możliwość zgromadzenia dużej liczby danych,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+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niewielki koszt błędów,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0" name="Google Shape;230;gf628b75c0c_0_5"/>
          <p:cNvSpPr txBox="1"/>
          <p:nvPr>
            <p:ph idx="1" type="body"/>
          </p:nvPr>
        </p:nvSpPr>
        <p:spPr>
          <a:xfrm>
            <a:off x="6259825" y="1520050"/>
            <a:ext cx="5662500" cy="46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− 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warunki testowe mogą znacznie się różnić od warunków treningowych,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− bardzo kosztowne dane i adnotacje,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− potencjalnie bardzo duży koszt błędów,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fa14405a56_0_57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Odmienne warunki w czasie testowania</a:t>
            </a:r>
            <a:endParaRPr/>
          </a:p>
        </p:txBody>
      </p:sp>
      <p:sp>
        <p:nvSpPr>
          <p:cNvPr id="236" name="Google Shape;236;gfa14405a56_0_57"/>
          <p:cNvSpPr txBox="1"/>
          <p:nvPr>
            <p:ph idx="1" type="body"/>
          </p:nvPr>
        </p:nvSpPr>
        <p:spPr>
          <a:xfrm>
            <a:off x="849630" y="1520040"/>
            <a:ext cx="10515600" cy="46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współczesne algorytmu uczenia maszynowego mogą osiągać znacząco niższą skuteczność gdy </a:t>
            </a:r>
            <a:r>
              <a:rPr b="1" lang="pl-PL">
                <a:latin typeface="Times New Roman"/>
                <a:ea typeface="Times New Roman"/>
                <a:cs typeface="Times New Roman"/>
                <a:sym typeface="Times New Roman"/>
              </a:rPr>
              <a:t>warunki testowe różnią się od warunków treningowych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algorytmy często opierają swoje predykcje o </a:t>
            </a:r>
            <a:r>
              <a:rPr b="1" lang="pl-PL">
                <a:latin typeface="Times New Roman"/>
                <a:ea typeface="Times New Roman"/>
                <a:cs typeface="Times New Roman"/>
                <a:sym typeface="Times New Roman"/>
              </a:rPr>
              <a:t>niskopoziomowe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 / nieistotne cechy (tło, kontekst), które mogą zawodzić gdy warunki testowe będą inne,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algorytmy są bardzo wrażliwe na szum,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f88633da73_0_46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Odmienne warunki w czasie testowania</a:t>
            </a:r>
            <a:endParaRPr/>
          </a:p>
        </p:txBody>
      </p:sp>
      <p:pic>
        <p:nvPicPr>
          <p:cNvPr id="242" name="Google Shape;242;gf88633da73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425" y="1576375"/>
            <a:ext cx="8743950" cy="370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f88633da73_0_46"/>
          <p:cNvSpPr txBox="1"/>
          <p:nvPr/>
        </p:nvSpPr>
        <p:spPr>
          <a:xfrm>
            <a:off x="549725" y="5819950"/>
            <a:ext cx="1023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Calibri"/>
                <a:ea typeface="Calibri"/>
                <a:cs typeface="Calibri"/>
                <a:sym typeface="Calibri"/>
              </a:rPr>
              <a:t>Źródło: S. Beery et al., Recognition in Terra Recognita, ECCV 2018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f88633da73_0_53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Odmienne warunki w czasie testowania</a:t>
            </a:r>
            <a:endParaRPr/>
          </a:p>
        </p:txBody>
      </p:sp>
      <p:sp>
        <p:nvSpPr>
          <p:cNvPr id="249" name="Google Shape;249;gf88633da73_0_53"/>
          <p:cNvSpPr txBox="1"/>
          <p:nvPr/>
        </p:nvSpPr>
        <p:spPr>
          <a:xfrm>
            <a:off x="549725" y="5819950"/>
            <a:ext cx="1023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Calibri"/>
                <a:ea typeface="Calibri"/>
                <a:cs typeface="Calibri"/>
                <a:sym typeface="Calibri"/>
              </a:rPr>
              <a:t>Źródło: </a:t>
            </a:r>
            <a:r>
              <a:rPr lang="pl-PL">
                <a:latin typeface="Calibri"/>
                <a:ea typeface="Calibri"/>
                <a:cs typeface="Calibri"/>
                <a:sym typeface="Calibri"/>
              </a:rPr>
              <a:t>A. L. Yuille, C. Liu, Deep Nets: What have They Ever Done for Vision?, Int. J. Comput. Vis., 2021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gf88633da73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275" y="1794553"/>
            <a:ext cx="9791700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"/>
          <p:cNvSpPr txBox="1"/>
          <p:nvPr>
            <p:ph type="title"/>
          </p:nvPr>
        </p:nvSpPr>
        <p:spPr>
          <a:xfrm>
            <a:off x="838200" y="365128"/>
            <a:ext cx="10515600" cy="888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l-PL" sz="3600">
                <a:latin typeface="Times New Roman"/>
                <a:ea typeface="Times New Roman"/>
                <a:cs typeface="Times New Roman"/>
                <a:sym typeface="Times New Roman"/>
              </a:rPr>
              <a:t>AI w praktyce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p2"/>
          <p:cNvSpPr txBox="1"/>
          <p:nvPr>
            <p:ph idx="1" type="body"/>
          </p:nvPr>
        </p:nvSpPr>
        <p:spPr>
          <a:xfrm>
            <a:off x="849630" y="1520040"/>
            <a:ext cx="10515600" cy="46569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AutoNum type="arabicPeriod"/>
            </a:pPr>
            <a:r>
              <a:rPr lang="pl-PL" sz="2300">
                <a:latin typeface="Times New Roman"/>
                <a:ea typeface="Times New Roman"/>
                <a:cs typeface="Times New Roman"/>
                <a:sym typeface="Times New Roman"/>
              </a:rPr>
              <a:t>Zastosowanie AI w świecie rzeczywistym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AutoNum type="arabicPeriod"/>
            </a:pPr>
            <a:r>
              <a:rPr lang="pl-PL" sz="2300">
                <a:latin typeface="Times New Roman"/>
                <a:ea typeface="Times New Roman"/>
                <a:cs typeface="Times New Roman"/>
                <a:sym typeface="Times New Roman"/>
              </a:rPr>
              <a:t>Błędne predykcje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AutoNum type="arabicPeriod"/>
            </a:pPr>
            <a:r>
              <a:rPr lang="pl-PL" sz="2300">
                <a:latin typeface="Times New Roman"/>
                <a:ea typeface="Times New Roman"/>
                <a:cs typeface="Times New Roman"/>
                <a:sym typeface="Times New Roman"/>
              </a:rPr>
              <a:t>Wdrożenia algorytmów AI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fa14405a56_0_67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Czynniki ważne przy wdrożeniach	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6" name="Google Shape;256;gfa14405a56_0_67"/>
          <p:cNvSpPr txBox="1"/>
          <p:nvPr>
            <p:ph idx="1" type="body"/>
          </p:nvPr>
        </p:nvSpPr>
        <p:spPr>
          <a:xfrm>
            <a:off x="849630" y="1520040"/>
            <a:ext cx="10515600" cy="46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pl-PL">
                <a:latin typeface="Times New Roman"/>
                <a:ea typeface="Times New Roman"/>
                <a:cs typeface="Times New Roman"/>
                <a:sym typeface="Times New Roman"/>
              </a:rPr>
              <a:t>Zaufanie: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Font typeface="Times New Roman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solidność (</a:t>
            </a:r>
            <a:r>
              <a:rPr i="1" lang="pl-PL">
                <a:latin typeface="Times New Roman"/>
                <a:ea typeface="Times New Roman"/>
                <a:cs typeface="Times New Roman"/>
                <a:sym typeface="Times New Roman"/>
              </a:rPr>
              <a:t>robustness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) - zdolności generalizacyjne do nowych przypadków,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sprawiedliwość (</a:t>
            </a:r>
            <a:r>
              <a:rPr i="1" lang="pl-PL">
                <a:latin typeface="Times New Roman"/>
                <a:ea typeface="Times New Roman"/>
                <a:cs typeface="Times New Roman"/>
                <a:sym typeface="Times New Roman"/>
              </a:rPr>
              <a:t>fairness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),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wytłumaczalność (</a:t>
            </a:r>
            <a:r>
              <a:rPr i="1" lang="pl-PL">
                <a:latin typeface="Times New Roman"/>
                <a:ea typeface="Times New Roman"/>
                <a:cs typeface="Times New Roman"/>
                <a:sym typeface="Times New Roman"/>
              </a:rPr>
              <a:t>explainability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),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oszacowanie niepewności - model “wie kiedy nie wie”,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pl-PL">
                <a:latin typeface="Times New Roman"/>
                <a:ea typeface="Times New Roman"/>
                <a:cs typeface="Times New Roman"/>
                <a:sym typeface="Times New Roman"/>
              </a:rPr>
              <a:t>Koszty: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Font typeface="Times New Roman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obliczeniowe,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zbioru danych,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fa14405a56_0_87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Raport o wdrożeniach AI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gfa14405a56_0_87"/>
          <p:cNvSpPr txBox="1"/>
          <p:nvPr>
            <p:ph idx="1" type="body"/>
          </p:nvPr>
        </p:nvSpPr>
        <p:spPr>
          <a:xfrm>
            <a:off x="849630" y="1520040"/>
            <a:ext cx="10515600" cy="46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tylko 10% firm wdrażających AI osiąga sukcesy finansowe,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modele AI to tylko </a:t>
            </a:r>
            <a:r>
              <a:rPr b="1" lang="pl-PL">
                <a:latin typeface="Times New Roman"/>
                <a:ea typeface="Times New Roman"/>
                <a:cs typeface="Times New Roman"/>
                <a:sym typeface="Times New Roman"/>
              </a:rPr>
              <a:t>niewielka</a:t>
            </a:r>
            <a:r>
              <a:rPr b="1" lang="pl-PL">
                <a:latin typeface="Times New Roman"/>
                <a:ea typeface="Times New Roman"/>
                <a:cs typeface="Times New Roman"/>
                <a:sym typeface="Times New Roman"/>
              </a:rPr>
              <a:t> część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 potrzebna do wdrożenia zakończonego sukcesem,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3" name="Google Shape;263;gfa14405a56_0_87"/>
          <p:cNvSpPr txBox="1"/>
          <p:nvPr/>
        </p:nvSpPr>
        <p:spPr>
          <a:xfrm>
            <a:off x="438675" y="5681125"/>
            <a:ext cx="1023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Calibri"/>
                <a:ea typeface="Calibri"/>
                <a:cs typeface="Calibri"/>
                <a:sym typeface="Calibri"/>
              </a:rPr>
              <a:t>Źródło: </a:t>
            </a:r>
            <a:r>
              <a:rPr lang="pl-PL">
                <a:latin typeface="Calibri"/>
                <a:ea typeface="Calibri"/>
                <a:cs typeface="Calibri"/>
                <a:sym typeface="Calibri"/>
              </a:rPr>
              <a:t>S. Ransbotham, Expanding AI’s Impact With Organizational Learning, MIT Sloan Management Review, 2020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fa14405a56_0_92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Raport o wdrożeniach AI</a:t>
            </a:r>
            <a:endParaRPr/>
          </a:p>
        </p:txBody>
      </p:sp>
      <p:sp>
        <p:nvSpPr>
          <p:cNvPr id="269" name="Google Shape;269;gfa14405a56_0_92"/>
          <p:cNvSpPr txBox="1"/>
          <p:nvPr>
            <p:ph idx="1" type="body"/>
          </p:nvPr>
        </p:nvSpPr>
        <p:spPr>
          <a:xfrm>
            <a:off x="849630" y="1520040"/>
            <a:ext cx="10515600" cy="46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l-PL" sz="2400">
                <a:latin typeface="Arial"/>
                <a:ea typeface="Arial"/>
                <a:cs typeface="Arial"/>
                <a:sym typeface="Arial"/>
              </a:rPr>
              <a:t>Komponenty sukcesu: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pl-PL" sz="2400">
                <a:latin typeface="Arial"/>
                <a:ea typeface="Arial"/>
                <a:cs typeface="Arial"/>
                <a:sym typeface="Arial"/>
              </a:rPr>
              <a:t>odpowiednie dane, technologia, ludzie, strategia (20% szans na sukces)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pl-PL" sz="2400">
                <a:latin typeface="Arial"/>
                <a:ea typeface="Arial"/>
                <a:cs typeface="Arial"/>
                <a:sym typeface="Arial"/>
              </a:rPr>
              <a:t>dodatkowo budowanie rozwiązań, których chce biznes (39% szans na sukces),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pl-PL" sz="2400">
                <a:latin typeface="Arial"/>
                <a:ea typeface="Arial"/>
                <a:cs typeface="Arial"/>
                <a:sym typeface="Arial"/>
              </a:rPr>
              <a:t>dodatkowo </a:t>
            </a:r>
            <a:r>
              <a:rPr b="1" lang="pl-PL" sz="2400">
                <a:latin typeface="Arial"/>
                <a:ea typeface="Arial"/>
                <a:cs typeface="Arial"/>
                <a:sym typeface="Arial"/>
              </a:rPr>
              <a:t>wdrożenie pętli zwrotnej</a:t>
            </a:r>
            <a:r>
              <a:rPr lang="pl-PL" sz="2400">
                <a:latin typeface="Arial"/>
                <a:ea typeface="Arial"/>
                <a:cs typeface="Arial"/>
                <a:sym typeface="Arial"/>
              </a:rPr>
              <a:t> (uczenie się na błędach algorytmów) - daje 73% szans na sukces: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1" lang="pl-PL">
                <a:latin typeface="Arial"/>
                <a:ea typeface="Arial"/>
                <a:cs typeface="Arial"/>
                <a:sym typeface="Arial"/>
              </a:rPr>
              <a:t>szybkie wdrożenie w ograniczonej funkcjonalności,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pl-PL">
                <a:latin typeface="Arial"/>
                <a:ea typeface="Arial"/>
                <a:cs typeface="Arial"/>
                <a:sym typeface="Arial"/>
              </a:rPr>
              <a:t>wychwytywanie przypadków w których algorytmy sobie nie radzą,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pl-PL">
                <a:latin typeface="Arial"/>
                <a:ea typeface="Arial"/>
                <a:cs typeface="Arial"/>
                <a:sym typeface="Arial"/>
              </a:rPr>
              <a:t>uczenie ustawiczne (</a:t>
            </a:r>
            <a:r>
              <a:rPr i="1" lang="pl-PL">
                <a:latin typeface="Arial"/>
                <a:ea typeface="Arial"/>
                <a:cs typeface="Arial"/>
                <a:sym typeface="Arial"/>
              </a:rPr>
              <a:t>continual - lifelong learning</a:t>
            </a:r>
            <a:r>
              <a:rPr lang="pl-PL"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fa14405a56_0_97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Automatyczne zbieranie danych</a:t>
            </a:r>
            <a:endParaRPr/>
          </a:p>
        </p:txBody>
      </p:sp>
      <p:sp>
        <p:nvSpPr>
          <p:cNvPr id="275" name="Google Shape;275;gfa14405a56_0_97"/>
          <p:cNvSpPr txBox="1"/>
          <p:nvPr>
            <p:ph idx="1" type="body"/>
          </p:nvPr>
        </p:nvSpPr>
        <p:spPr>
          <a:xfrm>
            <a:off x="849630" y="1520040"/>
            <a:ext cx="10515600" cy="46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l-PL" sz="2400">
                <a:latin typeface="Arial"/>
                <a:ea typeface="Arial"/>
                <a:cs typeface="Arial"/>
                <a:sym typeface="Arial"/>
              </a:rPr>
              <a:t>Inżynierowie Tesli zauważyli, że algorytm wizyjny nie działa, gdy przed samochodem przejeżdża inny pojazd w trudnych warunkach atmosferycznych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gfa14405a56_0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75" y="2779225"/>
            <a:ext cx="4282527" cy="306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fa14405a56_0_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5275" y="2779225"/>
            <a:ext cx="4267725" cy="306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fa14405a56_0_97"/>
          <p:cNvSpPr txBox="1"/>
          <p:nvPr/>
        </p:nvSpPr>
        <p:spPr>
          <a:xfrm>
            <a:off x="383150" y="5944900"/>
            <a:ext cx="1023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Calibri"/>
                <a:ea typeface="Calibri"/>
                <a:cs typeface="Calibri"/>
                <a:sym typeface="Calibri"/>
              </a:rPr>
              <a:t>Źródło: Tesla AI Day 2021, https://www.youtube.com/watch?v=j0z4FweCy4M&amp;ab_channel=Tesla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fa14405a56_0_102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Automatyczne zbieranie danych</a:t>
            </a:r>
            <a:endParaRPr/>
          </a:p>
        </p:txBody>
      </p:sp>
      <p:sp>
        <p:nvSpPr>
          <p:cNvPr id="284" name="Google Shape;284;gfa14405a56_0_102"/>
          <p:cNvSpPr txBox="1"/>
          <p:nvPr>
            <p:ph idx="1" type="body"/>
          </p:nvPr>
        </p:nvSpPr>
        <p:spPr>
          <a:xfrm>
            <a:off x="849630" y="1520040"/>
            <a:ext cx="10515600" cy="46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l-PL" sz="2400">
                <a:latin typeface="Arial"/>
                <a:ea typeface="Arial"/>
                <a:cs typeface="Arial"/>
                <a:sym typeface="Arial"/>
              </a:rPr>
              <a:t>Rozwiązanie? Automatyczne wyszukanie podobnych przypadków w całej bazie danych i ich oznaczenie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gfa14405a56_0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0025" y="2395200"/>
            <a:ext cx="5205625" cy="327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fa14405a56_0_102"/>
          <p:cNvSpPr txBox="1"/>
          <p:nvPr/>
        </p:nvSpPr>
        <p:spPr>
          <a:xfrm>
            <a:off x="383150" y="5944900"/>
            <a:ext cx="1023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Calibri"/>
                <a:ea typeface="Calibri"/>
                <a:cs typeface="Calibri"/>
                <a:sym typeface="Calibri"/>
              </a:rPr>
              <a:t>Źródło: Tesla AI Day 2021, https://www.youtube.com/watch?v=j0z4FweCy4M&amp;ab_channel=Tesla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fa14405a56_0_72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Podsumowanie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2" name="Google Shape;292;gfa14405a56_0_72"/>
          <p:cNvSpPr txBox="1"/>
          <p:nvPr>
            <p:ph idx="1" type="body"/>
          </p:nvPr>
        </p:nvSpPr>
        <p:spPr>
          <a:xfrm>
            <a:off x="849630" y="1520040"/>
            <a:ext cx="10515600" cy="46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b="1" lang="pl-PL">
                <a:latin typeface="Arial"/>
                <a:ea typeface="Arial"/>
                <a:cs typeface="Arial"/>
                <a:sym typeface="Arial"/>
              </a:rPr>
              <a:t>szybkie wdrożenie jest kluczowe</a:t>
            </a:r>
            <a:r>
              <a:rPr lang="pl-PL">
                <a:latin typeface="Arial"/>
                <a:ea typeface="Arial"/>
                <a:cs typeface="Arial"/>
                <a:sym typeface="Arial"/>
              </a:rPr>
              <a:t> - znacząco ułatwia </a:t>
            </a:r>
            <a:r>
              <a:rPr b="1" lang="pl-PL">
                <a:latin typeface="Arial"/>
                <a:ea typeface="Arial"/>
                <a:cs typeface="Arial"/>
                <a:sym typeface="Arial"/>
              </a:rPr>
              <a:t>kolekcjonowanie nowych danych</a:t>
            </a:r>
            <a:r>
              <a:rPr lang="pl-PL">
                <a:latin typeface="Arial"/>
                <a:ea typeface="Arial"/>
                <a:cs typeface="Arial"/>
                <a:sym typeface="Arial"/>
              </a:rPr>
              <a:t>, w tym trudnych przypadków,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pl-PL">
                <a:latin typeface="Arial"/>
                <a:ea typeface="Arial"/>
                <a:cs typeface="Arial"/>
                <a:sym typeface="Arial"/>
              </a:rPr>
              <a:t>należy testować algorytm </a:t>
            </a:r>
            <a:r>
              <a:rPr b="1" lang="pl-PL">
                <a:latin typeface="Arial"/>
                <a:ea typeface="Arial"/>
                <a:cs typeface="Arial"/>
                <a:sym typeface="Arial"/>
              </a:rPr>
              <a:t>w warunkach rzeczywistych</a:t>
            </a:r>
            <a:r>
              <a:rPr lang="pl-PL">
                <a:latin typeface="Arial"/>
                <a:ea typeface="Arial"/>
                <a:cs typeface="Arial"/>
                <a:sym typeface="Arial"/>
              </a:rPr>
              <a:t>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-PL">
                <a:latin typeface="Arial"/>
                <a:ea typeface="Arial"/>
                <a:cs typeface="Arial"/>
                <a:sym typeface="Arial"/>
              </a:rPr>
              <a:t>redukcja kosztów błędów - wsparcie algorytmów przez człowieka (np. autopolit Tesli lub algorytm sugeruje decyzję lekarzowi),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"/>
          <p:cNvSpPr txBox="1"/>
          <p:nvPr>
            <p:ph type="title"/>
          </p:nvPr>
        </p:nvSpPr>
        <p:spPr>
          <a:xfrm>
            <a:off x="831851" y="731520"/>
            <a:ext cx="10515600" cy="250507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pl-PL" sz="3600">
                <a:latin typeface="Arial"/>
                <a:ea typeface="Arial"/>
                <a:cs typeface="Arial"/>
                <a:sym typeface="Arial"/>
              </a:rPr>
              <a:t>Dziękuję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5"/>
          <p:cNvSpPr txBox="1"/>
          <p:nvPr>
            <p:ph idx="1" type="body"/>
          </p:nvPr>
        </p:nvSpPr>
        <p:spPr>
          <a:xfrm>
            <a:off x="831851" y="33321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pl-PL"/>
              <a:t>Sebastian Cygert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a14405a56_0_81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Dojrzałość modeli AI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9" name="Google Shape;119;gfa14405a56_0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1579300" cy="650354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fa14405a56_0_81"/>
          <p:cNvSpPr txBox="1"/>
          <p:nvPr/>
        </p:nvSpPr>
        <p:spPr>
          <a:xfrm>
            <a:off x="445475" y="5965575"/>
            <a:ext cx="1023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Calibri"/>
                <a:ea typeface="Calibri"/>
                <a:cs typeface="Calibri"/>
                <a:sym typeface="Calibri"/>
              </a:rPr>
              <a:t>Źródło: </a:t>
            </a:r>
            <a:r>
              <a:rPr i="1" lang="pl-PL">
                <a:latin typeface="Calibri"/>
                <a:ea typeface="Calibri"/>
                <a:cs typeface="Calibri"/>
                <a:sym typeface="Calibri"/>
              </a:rPr>
              <a:t>www.gartner.com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f628b75c0c_0_0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Zastosowania AI	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Google Shape;126;gf628b75c0c_0_0"/>
          <p:cNvSpPr txBox="1"/>
          <p:nvPr>
            <p:ph idx="1" type="body"/>
          </p:nvPr>
        </p:nvSpPr>
        <p:spPr>
          <a:xfrm>
            <a:off x="849630" y="1520040"/>
            <a:ext cx="10515600" cy="46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Zróżnicowane tempo zastosowań algorytmów uczenia maszynowego w różnych dziedzinach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b="1" lang="pl-PL">
                <a:latin typeface="Times New Roman"/>
                <a:ea typeface="Times New Roman"/>
                <a:cs typeface="Times New Roman"/>
                <a:sym typeface="Times New Roman"/>
              </a:rPr>
              <a:t>Jakie czynniki wpływają na szybkość aplikowania metod uczenia maszynowego?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58f8af6a3_0_31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latin typeface="Times New Roman"/>
                <a:ea typeface="Times New Roman"/>
                <a:cs typeface="Times New Roman"/>
                <a:sym typeface="Times New Roman"/>
              </a:rPr>
              <a:t>Inteligentny gracz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132;g1058f8af6a3_0_31"/>
          <p:cNvSpPr txBox="1"/>
          <p:nvPr>
            <p:ph idx="1" type="body"/>
          </p:nvPr>
        </p:nvSpPr>
        <p:spPr>
          <a:xfrm>
            <a:off x="0" y="1466400"/>
            <a:ext cx="6096000" cy="46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pl-PL" sz="2400">
                <a:latin typeface="Times New Roman"/>
                <a:ea typeface="Times New Roman"/>
                <a:cs typeface="Times New Roman"/>
                <a:sym typeface="Times New Roman"/>
              </a:rPr>
              <a:t>algorytmy do grania w szachy / GO,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pl-PL" sz="2400">
                <a:latin typeface="Times New Roman"/>
                <a:ea typeface="Times New Roman"/>
                <a:cs typeface="Times New Roman"/>
                <a:sym typeface="Times New Roman"/>
              </a:rPr>
              <a:t>inteligentni gracze (StarCraft, Fifa)...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pl-PL" sz="2400">
                <a:latin typeface="Times New Roman"/>
                <a:ea typeface="Times New Roman"/>
                <a:cs typeface="Times New Roman"/>
                <a:sym typeface="Times New Roman"/>
              </a:rPr>
              <a:t>dane treningowe z symulacji.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g1058f8af6a3_0_31"/>
          <p:cNvSpPr txBox="1"/>
          <p:nvPr/>
        </p:nvSpPr>
        <p:spPr>
          <a:xfrm>
            <a:off x="5961175" y="1466400"/>
            <a:ext cx="5948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4" name="Google Shape;134;g1058f8af6a3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000" y="3254025"/>
            <a:ext cx="5281076" cy="266713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1058f8af6a3_0_31"/>
          <p:cNvSpPr txBox="1"/>
          <p:nvPr/>
        </p:nvSpPr>
        <p:spPr>
          <a:xfrm>
            <a:off x="397025" y="5851725"/>
            <a:ext cx="1023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Calibri"/>
                <a:ea typeface="Calibri"/>
                <a:cs typeface="Calibri"/>
                <a:sym typeface="Calibri"/>
              </a:rPr>
              <a:t>Źródło: </a:t>
            </a:r>
            <a:r>
              <a:rPr i="1" lang="pl-PL">
                <a:latin typeface="Calibri"/>
                <a:ea typeface="Calibri"/>
                <a:cs typeface="Calibri"/>
                <a:sym typeface="Calibri"/>
              </a:rPr>
              <a:t>AlphaGo - The Movie,</a:t>
            </a:r>
            <a:r>
              <a:rPr lang="pl-PL">
                <a:latin typeface="Calibri"/>
                <a:ea typeface="Calibri"/>
                <a:cs typeface="Calibri"/>
                <a:sym typeface="Calibri"/>
              </a:rPr>
              <a:t> 2020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058f8af6a3_0_39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latin typeface="Times New Roman"/>
                <a:ea typeface="Times New Roman"/>
                <a:cs typeface="Times New Roman"/>
                <a:sym typeface="Times New Roman"/>
              </a:rPr>
              <a:t>Inteligentny gracz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g1058f8af6a3_0_39"/>
          <p:cNvSpPr txBox="1"/>
          <p:nvPr>
            <p:ph idx="1" type="body"/>
          </p:nvPr>
        </p:nvSpPr>
        <p:spPr>
          <a:xfrm>
            <a:off x="0" y="1466400"/>
            <a:ext cx="6096000" cy="46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pl-PL" sz="2400">
                <a:latin typeface="Times New Roman"/>
                <a:ea typeface="Times New Roman"/>
                <a:cs typeface="Times New Roman"/>
                <a:sym typeface="Times New Roman"/>
              </a:rPr>
              <a:t>algorytmy do grania w szachy / GO,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pl-PL" sz="2400">
                <a:latin typeface="Times New Roman"/>
                <a:ea typeface="Times New Roman"/>
                <a:cs typeface="Times New Roman"/>
                <a:sym typeface="Times New Roman"/>
              </a:rPr>
              <a:t>inteligentni gracze (StarCraft, Fifa)...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pl-PL" sz="2400">
                <a:latin typeface="Times New Roman"/>
                <a:ea typeface="Times New Roman"/>
                <a:cs typeface="Times New Roman"/>
                <a:sym typeface="Times New Roman"/>
              </a:rPr>
              <a:t>dane treningowe z symulacji.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g1058f8af6a3_0_39"/>
          <p:cNvSpPr txBox="1"/>
          <p:nvPr/>
        </p:nvSpPr>
        <p:spPr>
          <a:xfrm>
            <a:off x="5961175" y="1466400"/>
            <a:ext cx="5948100" cy="28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400">
                <a:latin typeface="Times New Roman"/>
                <a:ea typeface="Times New Roman"/>
                <a:cs typeface="Times New Roman"/>
                <a:sym typeface="Times New Roman"/>
              </a:rPr>
              <a:t>+ warunki testowe zbliżone do treningowych,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400">
                <a:latin typeface="Times New Roman"/>
                <a:ea typeface="Times New Roman"/>
                <a:cs typeface="Times New Roman"/>
                <a:sym typeface="Times New Roman"/>
              </a:rPr>
              <a:t>+ niewielki koszt wygenerowania dużej liczby danych,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400">
                <a:latin typeface="Times New Roman"/>
                <a:ea typeface="Times New Roman"/>
                <a:cs typeface="Times New Roman"/>
                <a:sym typeface="Times New Roman"/>
              </a:rPr>
              <a:t>~ w przypadku niektórych gier, brak wiedzy o całym stanie gry (StarCraft),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−</a:t>
            </a:r>
            <a:r>
              <a:rPr lang="pl-PL" sz="2400">
                <a:latin typeface="Times New Roman"/>
                <a:ea typeface="Times New Roman"/>
                <a:cs typeface="Times New Roman"/>
                <a:sym typeface="Times New Roman"/>
              </a:rPr>
              <a:t> praktycznie nieskończony rozmiar drzewa decyzyjnego.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3" name="Google Shape;143;g1058f8af6a3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000" y="3254025"/>
            <a:ext cx="5281076" cy="266713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1058f8af6a3_0_39"/>
          <p:cNvSpPr txBox="1"/>
          <p:nvPr/>
        </p:nvSpPr>
        <p:spPr>
          <a:xfrm>
            <a:off x="397025" y="5851725"/>
            <a:ext cx="1023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Calibri"/>
                <a:ea typeface="Calibri"/>
                <a:cs typeface="Calibri"/>
                <a:sym typeface="Calibri"/>
              </a:rPr>
              <a:t>Źródło: </a:t>
            </a:r>
            <a:r>
              <a:rPr i="1" lang="pl-PL">
                <a:latin typeface="Calibri"/>
                <a:ea typeface="Calibri"/>
                <a:cs typeface="Calibri"/>
                <a:sym typeface="Calibri"/>
              </a:rPr>
              <a:t>AlphaGo - The Movie,</a:t>
            </a:r>
            <a:r>
              <a:rPr lang="pl-PL">
                <a:latin typeface="Calibri"/>
                <a:ea typeface="Calibri"/>
                <a:cs typeface="Calibri"/>
                <a:sym typeface="Calibri"/>
              </a:rPr>
              <a:t> 2020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f88633da73_0_10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Inteligentny asystent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gf88633da73_0_10"/>
          <p:cNvSpPr txBox="1"/>
          <p:nvPr/>
        </p:nvSpPr>
        <p:spPr>
          <a:xfrm>
            <a:off x="369275" y="5889375"/>
            <a:ext cx="1023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Calibri"/>
                <a:ea typeface="Calibri"/>
                <a:cs typeface="Calibri"/>
                <a:sym typeface="Calibri"/>
              </a:rPr>
              <a:t>Źródło: www.apple.com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gf88633da73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275" y="2931850"/>
            <a:ext cx="5253175" cy="29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f88633da73_0_10"/>
          <p:cNvSpPr txBox="1"/>
          <p:nvPr>
            <p:ph idx="1" type="body"/>
          </p:nvPr>
        </p:nvSpPr>
        <p:spPr>
          <a:xfrm>
            <a:off x="0" y="1596250"/>
            <a:ext cx="6621900" cy="189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pl-PL" sz="2400">
                <a:latin typeface="Times New Roman"/>
                <a:ea typeface="Times New Roman"/>
                <a:cs typeface="Times New Roman"/>
                <a:sym typeface="Times New Roman"/>
              </a:rPr>
              <a:t>inteligentny asystent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pl-PL" sz="2400">
                <a:latin typeface="Times New Roman"/>
                <a:ea typeface="Times New Roman"/>
                <a:cs typeface="Times New Roman"/>
                <a:sym typeface="Times New Roman"/>
              </a:rPr>
              <a:t>odpowiedzi na pytania użytkownika,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3a015cc04_0_9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Inteligentny asystent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" name="Google Shape;158;g103a015cc04_0_9"/>
          <p:cNvSpPr txBox="1"/>
          <p:nvPr>
            <p:ph idx="1" type="body"/>
          </p:nvPr>
        </p:nvSpPr>
        <p:spPr>
          <a:xfrm>
            <a:off x="6622000" y="1596250"/>
            <a:ext cx="5114400" cy="46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l-PL" sz="2400">
                <a:latin typeface="Times New Roman"/>
                <a:ea typeface="Times New Roman"/>
                <a:cs typeface="Times New Roman"/>
                <a:sym typeface="Times New Roman"/>
              </a:rPr>
              <a:t>+ </a:t>
            </a:r>
            <a:r>
              <a:rPr lang="pl-PL" sz="2400">
                <a:latin typeface="Times New Roman"/>
                <a:ea typeface="Times New Roman"/>
                <a:cs typeface="Times New Roman"/>
                <a:sym typeface="Times New Roman"/>
              </a:rPr>
              <a:t>możliwość zgromadzenia dużej liczby danych,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−</a:t>
            </a:r>
            <a:r>
              <a:rPr lang="pl-PL" sz="2400">
                <a:latin typeface="Times New Roman"/>
                <a:ea typeface="Times New Roman"/>
                <a:cs typeface="Times New Roman"/>
                <a:sym typeface="Times New Roman"/>
              </a:rPr>
              <a:t> możliwe różnice w warunkach testowych (duży szum, nietypowa mowa, </a:t>
            </a:r>
            <a:r>
              <a:rPr b="1" lang="pl-PL" sz="2400">
                <a:latin typeface="Times New Roman"/>
                <a:ea typeface="Times New Roman"/>
                <a:cs typeface="Times New Roman"/>
                <a:sym typeface="Times New Roman"/>
              </a:rPr>
              <a:t>nowe zapytanie</a:t>
            </a:r>
            <a:r>
              <a:rPr lang="pl-PL" sz="2400">
                <a:latin typeface="Times New Roman"/>
                <a:ea typeface="Times New Roman"/>
                <a:cs typeface="Times New Roman"/>
                <a:sym typeface="Times New Roman"/>
              </a:rPr>
              <a:t>),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−</a:t>
            </a:r>
            <a:r>
              <a:rPr lang="pl-PL" sz="2400">
                <a:latin typeface="Times New Roman"/>
                <a:ea typeface="Times New Roman"/>
                <a:cs typeface="Times New Roman"/>
                <a:sym typeface="Times New Roman"/>
              </a:rPr>
              <a:t> zróżnicowany koszt błędu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g103a015cc04_0_9"/>
          <p:cNvSpPr txBox="1"/>
          <p:nvPr/>
        </p:nvSpPr>
        <p:spPr>
          <a:xfrm>
            <a:off x="369275" y="5889375"/>
            <a:ext cx="1023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Calibri"/>
                <a:ea typeface="Calibri"/>
                <a:cs typeface="Calibri"/>
                <a:sym typeface="Calibri"/>
              </a:rPr>
              <a:t>Źródło: www.apple.com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g103a015cc04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275" y="2931850"/>
            <a:ext cx="5253175" cy="29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103a015cc04_0_9"/>
          <p:cNvSpPr txBox="1"/>
          <p:nvPr>
            <p:ph idx="1" type="body"/>
          </p:nvPr>
        </p:nvSpPr>
        <p:spPr>
          <a:xfrm>
            <a:off x="0" y="1596250"/>
            <a:ext cx="6621900" cy="189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pl-PL" sz="2400">
                <a:latin typeface="Times New Roman"/>
                <a:ea typeface="Times New Roman"/>
                <a:cs typeface="Times New Roman"/>
                <a:sym typeface="Times New Roman"/>
              </a:rPr>
              <a:t>inteligentny asystent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pl-PL" sz="2400">
                <a:latin typeface="Times New Roman"/>
                <a:ea typeface="Times New Roman"/>
                <a:cs typeface="Times New Roman"/>
                <a:sym typeface="Times New Roman"/>
              </a:rPr>
              <a:t>odpowiedzi na pytania użytkownika,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3a015cc04_0_33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Roboty w kontrolowanym środowisku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g103a015cc04_0_33"/>
          <p:cNvSpPr txBox="1"/>
          <p:nvPr>
            <p:ph idx="1" type="body"/>
          </p:nvPr>
        </p:nvSpPr>
        <p:spPr>
          <a:xfrm>
            <a:off x="6096003" y="1520050"/>
            <a:ext cx="5269200" cy="46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8" name="Google Shape;168;g103a015cc04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125" y="2929612"/>
            <a:ext cx="4722449" cy="277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103a015cc04_0_33"/>
          <p:cNvSpPr txBox="1"/>
          <p:nvPr/>
        </p:nvSpPr>
        <p:spPr>
          <a:xfrm>
            <a:off x="293075" y="5889375"/>
            <a:ext cx="1023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Calibri"/>
                <a:ea typeface="Calibri"/>
                <a:cs typeface="Calibri"/>
                <a:sym typeface="Calibri"/>
              </a:rPr>
              <a:t>Źródło: https://www.greyorange.com/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103a015cc04_0_33"/>
          <p:cNvSpPr txBox="1"/>
          <p:nvPr>
            <p:ph idx="1" type="body"/>
          </p:nvPr>
        </p:nvSpPr>
        <p:spPr>
          <a:xfrm>
            <a:off x="191974" y="1520050"/>
            <a:ext cx="5791200" cy="122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pl-PL" sz="2400">
                <a:latin typeface="Times New Roman"/>
                <a:ea typeface="Times New Roman"/>
                <a:cs typeface="Times New Roman"/>
                <a:sym typeface="Times New Roman"/>
              </a:rPr>
              <a:t>roboty przemysłowe działające w fabrykach,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pl-PL" sz="2400">
                <a:latin typeface="Times New Roman"/>
                <a:ea typeface="Times New Roman"/>
                <a:cs typeface="Times New Roman"/>
                <a:sym typeface="Times New Roman"/>
              </a:rPr>
              <a:t>np. przewożenie paczek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tyw pakietu Office">
  <a:themeElements>
    <a:clrScheme name="Pakiet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2021-02-08T17:10:06Z</dcterms:created>
  <dc:creator>komp</dc:creator>
</cp:coreProperties>
</file>